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316" r:id="rId4"/>
    <p:sldId id="303" r:id="rId5"/>
    <p:sldId id="259" r:id="rId6"/>
    <p:sldId id="314" r:id="rId7"/>
    <p:sldId id="315" r:id="rId8"/>
    <p:sldId id="263" r:id="rId9"/>
    <p:sldId id="311" r:id="rId10"/>
    <p:sldId id="312" r:id="rId11"/>
    <p:sldId id="321" r:id="rId12"/>
  </p:sldIdLst>
  <p:sldSz cx="12192000" cy="6858000"/>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94" autoAdjust="0"/>
  </p:normalViewPr>
  <p:slideViewPr>
    <p:cSldViewPr snapToGrid="0">
      <p:cViewPr varScale="1">
        <p:scale>
          <a:sx n="91" d="100"/>
          <a:sy n="91" d="100"/>
        </p:scale>
        <p:origin x="13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F2A5A942-8472-4BB7-96AA-D6A80250D369}" type="datetimeFigureOut">
              <a:rPr lang="nl-NL" smtClean="0"/>
              <a:t>6-2-2025</a:t>
            </a:fld>
            <a:endParaRPr lang="nl-NL"/>
          </a:p>
        </p:txBody>
      </p:sp>
      <p:sp>
        <p:nvSpPr>
          <p:cNvPr id="4" name="Tijdelijke aanduiding voor dia-afbeelding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5EAC2AC7-CD65-455B-9861-C824F58330C8}" type="slidenum">
              <a:rPr lang="nl-NL" smtClean="0"/>
              <a:t>‹nr.›</a:t>
            </a:fld>
            <a:endParaRPr lang="nl-NL"/>
          </a:p>
        </p:txBody>
      </p:sp>
    </p:spTree>
    <p:extLst>
      <p:ext uri="{BB962C8B-B14F-4D97-AF65-F5344CB8AC3E}">
        <p14:creationId xmlns:p14="http://schemas.microsoft.com/office/powerpoint/2010/main" val="342114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441A0FF4-71CC-42BF-B1C3-66C126AB4745}" type="slidenum">
              <a:rPr lang="nl-NL" smtClean="0"/>
              <a:t>11</a:t>
            </a:fld>
            <a:endParaRPr lang="nl-NL"/>
          </a:p>
        </p:txBody>
      </p:sp>
    </p:spTree>
    <p:extLst>
      <p:ext uri="{BB962C8B-B14F-4D97-AF65-F5344CB8AC3E}">
        <p14:creationId xmlns:p14="http://schemas.microsoft.com/office/powerpoint/2010/main" val="9029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0EBB3-01DF-51EE-F48C-ED39012E11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0474A3-307A-86BD-F079-1944CFF3A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14A04D-9E6E-4CE6-B785-7256915EFEEE}"/>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5C8449FD-79C5-28EC-CA49-C2314CFB1E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9763E9-3253-460C-C7A8-194887C01038}"/>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64749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3B8CF-AE2F-C82B-B61E-DE7874680BA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AC99ABC-2570-C126-CCA3-8A172AF7F77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654067-7090-7BF6-98C9-CB0A17DA57CB}"/>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E0FE0A4E-DAA1-833C-E3F7-4762EAC91E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780EBA-F822-A478-E0C7-507F4676A265}"/>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66865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6B48C7D-5E98-F4C7-3B31-1E385186581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7DC1D5-298E-F2E3-72E0-8A20263476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E830D5-6956-26EF-874C-6EF9F573F240}"/>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434E6BC3-9584-7EE6-9450-B8D134A815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B4FEA7-1C67-5F0D-8D15-E39BB64ABADC}"/>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100766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0CAE7-F76C-985E-1095-7174EECBCE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5C7A57-8532-091E-5531-B08DAAE81B5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12F9EA-C0CA-3616-229C-F5475C528365}"/>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9CDF8635-0A6E-B9D6-8F8A-6F1BE44DF6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4368B3-3448-591F-0FF2-C6F87E58C48A}"/>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286766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B2944-D989-D83A-2779-ED3F7B4ACB8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0AB303-CA33-3ABB-8B85-F193DE837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49E725-B524-3D36-A8E4-78CBAB07A9ED}"/>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7DE379D8-D740-5417-DDE2-A29A91CA84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8B4325-F7F5-5168-B7A2-CA531B5B7358}"/>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13911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5764A-0E44-9D92-F7E8-BE38C4A837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39A192-817E-31AD-25A2-1D74EBE8759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7C63C0E-E30D-5810-3F0F-AF12EA95C33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A1E12A8-0A7E-E141-CB7F-9A3B786A7845}"/>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6" name="Tijdelijke aanduiding voor voettekst 5">
            <a:extLst>
              <a:ext uri="{FF2B5EF4-FFF2-40B4-BE49-F238E27FC236}">
                <a16:creationId xmlns:a16="http://schemas.microsoft.com/office/drawing/2014/main" id="{24476DC1-5711-662E-33FB-6E728CDE0B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747F85-6D78-9E49-D57B-7AA303B6DED0}"/>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225673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9C0-F57F-0FE2-E3F4-033133CA29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A9B8107-EFDB-D0E6-CF75-629099294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E8FAE0D-F0C1-1705-2A6B-98F0F43C34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5C2D0F1-1A39-A986-13D6-401932F6E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B40B692-5500-C37E-0DAD-70249BBB3A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D8AC13-F515-5864-37CF-1B1C90B35BF7}"/>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8" name="Tijdelijke aanduiding voor voettekst 7">
            <a:extLst>
              <a:ext uri="{FF2B5EF4-FFF2-40B4-BE49-F238E27FC236}">
                <a16:creationId xmlns:a16="http://schemas.microsoft.com/office/drawing/2014/main" id="{616D8D6A-CC71-322C-BD1E-06847252726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771A015-DB27-488F-865D-C1C0D918C630}"/>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250432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462A7-DFDC-F667-83C2-A8F47118C0A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3D511F-2099-8D18-A0CE-1F760DFC496D}"/>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4" name="Tijdelijke aanduiding voor voettekst 3">
            <a:extLst>
              <a:ext uri="{FF2B5EF4-FFF2-40B4-BE49-F238E27FC236}">
                <a16:creationId xmlns:a16="http://schemas.microsoft.com/office/drawing/2014/main" id="{28EF2E87-DCF2-2BD3-2ECF-BCEE5217FF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996C704-ABF2-E5D8-F350-4E0A746A45AE}"/>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369441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55FE7F-BF7B-9653-3EB1-211CA5C22C1B}"/>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3" name="Tijdelijke aanduiding voor voettekst 2">
            <a:extLst>
              <a:ext uri="{FF2B5EF4-FFF2-40B4-BE49-F238E27FC236}">
                <a16:creationId xmlns:a16="http://schemas.microsoft.com/office/drawing/2014/main" id="{98D51E63-19F7-ADB8-36B5-3813FC99B2B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17E5667-29AC-1A7A-9692-3016508AB585}"/>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61590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FCFCF-3D46-3BB3-ECC1-E783C85C38F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9547B0-39C4-178A-06AE-0DB434A66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11C882C-AA1F-77D0-1114-B452B89E5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B5236A-F079-3149-F873-6E010CB53F3F}"/>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6" name="Tijdelijke aanduiding voor voettekst 5">
            <a:extLst>
              <a:ext uri="{FF2B5EF4-FFF2-40B4-BE49-F238E27FC236}">
                <a16:creationId xmlns:a16="http://schemas.microsoft.com/office/drawing/2014/main" id="{A6FFB0DD-E9CC-2CE1-D245-2E62D7CD6E9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8667F2-CDDB-C6D5-C47A-C4DB2488F2F5}"/>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51797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B0DBE-6EED-0E62-71C8-A8437C0523E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047D531-109E-18A4-14BF-0FFAB0277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0503E6-BFAF-2FEE-DD6D-376A45753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2E9930-4536-F923-5177-79F830C08B16}"/>
              </a:ext>
            </a:extLst>
          </p:cNvPr>
          <p:cNvSpPr>
            <a:spLocks noGrp="1"/>
          </p:cNvSpPr>
          <p:nvPr>
            <p:ph type="dt" sz="half" idx="10"/>
          </p:nvPr>
        </p:nvSpPr>
        <p:spPr/>
        <p:txBody>
          <a:bodyPr/>
          <a:lstStyle/>
          <a:p>
            <a:fld id="{90342B7A-1F33-4540-BB9E-E848C315C8AA}" type="datetimeFigureOut">
              <a:rPr lang="nl-NL" smtClean="0"/>
              <a:t>6-2-2025</a:t>
            </a:fld>
            <a:endParaRPr lang="nl-NL"/>
          </a:p>
        </p:txBody>
      </p:sp>
      <p:sp>
        <p:nvSpPr>
          <p:cNvPr id="6" name="Tijdelijke aanduiding voor voettekst 5">
            <a:extLst>
              <a:ext uri="{FF2B5EF4-FFF2-40B4-BE49-F238E27FC236}">
                <a16:creationId xmlns:a16="http://schemas.microsoft.com/office/drawing/2014/main" id="{FBE5D024-C912-0C77-D202-2965F91E56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E15FB6-8BF9-1A10-1425-EDD567A4CE81}"/>
              </a:ext>
            </a:extLst>
          </p:cNvPr>
          <p:cNvSpPr>
            <a:spLocks noGrp="1"/>
          </p:cNvSpPr>
          <p:nvPr>
            <p:ph type="sldNum" sz="quarter" idx="12"/>
          </p:nvPr>
        </p:nvSpPr>
        <p:spPr/>
        <p:txBody>
          <a:bodyPr/>
          <a:lstStyle/>
          <a:p>
            <a:fld id="{FDDEFB73-292F-4BC9-84A8-2D4DC082B223}" type="slidenum">
              <a:rPr lang="nl-NL" smtClean="0"/>
              <a:t>‹nr.›</a:t>
            </a:fld>
            <a:endParaRPr lang="nl-NL"/>
          </a:p>
        </p:txBody>
      </p:sp>
    </p:spTree>
    <p:extLst>
      <p:ext uri="{BB962C8B-B14F-4D97-AF65-F5344CB8AC3E}">
        <p14:creationId xmlns:p14="http://schemas.microsoft.com/office/powerpoint/2010/main" val="370053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F3021E6-F4AD-AA8F-F5DE-6260B2159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A049CD5-1C7D-259A-968A-6C7F2CE04B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6CE04E-95BC-D59D-9DB1-946D11792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42B7A-1F33-4540-BB9E-E848C315C8AA}" type="datetimeFigureOut">
              <a:rPr lang="nl-NL" smtClean="0"/>
              <a:t>6-2-2025</a:t>
            </a:fld>
            <a:endParaRPr lang="nl-NL"/>
          </a:p>
        </p:txBody>
      </p:sp>
      <p:sp>
        <p:nvSpPr>
          <p:cNvPr id="5" name="Tijdelijke aanduiding voor voettekst 4">
            <a:extLst>
              <a:ext uri="{FF2B5EF4-FFF2-40B4-BE49-F238E27FC236}">
                <a16:creationId xmlns:a16="http://schemas.microsoft.com/office/drawing/2014/main" id="{5E14A637-1A0F-3B96-4405-8BC07A2A1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744663-99EA-8EC9-8859-DB6C44681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EFB73-292F-4BC9-84A8-2D4DC082B223}" type="slidenum">
              <a:rPr lang="nl-NL" smtClean="0"/>
              <a:t>‹nr.›</a:t>
            </a:fld>
            <a:endParaRPr lang="nl-NL"/>
          </a:p>
        </p:txBody>
      </p:sp>
    </p:spTree>
    <p:extLst>
      <p:ext uri="{BB962C8B-B14F-4D97-AF65-F5344CB8AC3E}">
        <p14:creationId xmlns:p14="http://schemas.microsoft.com/office/powerpoint/2010/main" val="968161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BEAD68-DF7F-D135-D4B0-DAF820B9A0BE}"/>
              </a:ext>
            </a:extLst>
          </p:cNvPr>
          <p:cNvSpPr>
            <a:spLocks noGrp="1"/>
          </p:cNvSpPr>
          <p:nvPr>
            <p:ph type="ctrTitle"/>
          </p:nvPr>
        </p:nvSpPr>
        <p:spPr>
          <a:xfrm>
            <a:off x="890338" y="640080"/>
            <a:ext cx="3734014" cy="3566160"/>
          </a:xfrm>
        </p:spPr>
        <p:txBody>
          <a:bodyPr anchor="b">
            <a:normAutofit/>
          </a:bodyPr>
          <a:lstStyle/>
          <a:p>
            <a:r>
              <a:rPr lang="nl-NL" sz="3400" dirty="0"/>
              <a:t>Inkomenszekerheid</a:t>
            </a:r>
            <a:br>
              <a:rPr lang="nl-NL" sz="3400" dirty="0"/>
            </a:br>
            <a:r>
              <a:rPr lang="nl-NL" sz="2800" i="1" dirty="0"/>
              <a:t>-</a:t>
            </a:r>
            <a:r>
              <a:rPr lang="nl-NL" sz="2800" i="1" dirty="0" err="1"/>
              <a:t>Klimaatcafe</a:t>
            </a:r>
            <a:r>
              <a:rPr lang="nl-NL" sz="2800" i="1" dirty="0"/>
              <a:t>-</a:t>
            </a:r>
          </a:p>
        </p:txBody>
      </p:sp>
      <p:sp>
        <p:nvSpPr>
          <p:cNvPr id="3" name="Ondertitel 2">
            <a:extLst>
              <a:ext uri="{FF2B5EF4-FFF2-40B4-BE49-F238E27FC236}">
                <a16:creationId xmlns:a16="http://schemas.microsoft.com/office/drawing/2014/main" id="{D9BD756E-8159-E0DF-1CB3-36AD91F845A7}"/>
              </a:ext>
            </a:extLst>
          </p:cNvPr>
          <p:cNvSpPr>
            <a:spLocks noGrp="1"/>
          </p:cNvSpPr>
          <p:nvPr>
            <p:ph type="subTitle" idx="1"/>
          </p:nvPr>
        </p:nvSpPr>
        <p:spPr>
          <a:xfrm>
            <a:off x="890339" y="4636008"/>
            <a:ext cx="3734014" cy="1572768"/>
          </a:xfrm>
        </p:spPr>
        <p:txBody>
          <a:bodyPr>
            <a:normAutofit/>
          </a:bodyPr>
          <a:lstStyle/>
          <a:p>
            <a:pPr algn="l"/>
            <a:r>
              <a:rPr lang="nl-NL" dirty="0"/>
              <a:t>Informatiebijeenkomst</a:t>
            </a:r>
          </a:p>
          <a:p>
            <a:pPr algn="l"/>
            <a:r>
              <a:rPr lang="nl-NL" dirty="0"/>
              <a:t>5 februari 2025</a:t>
            </a:r>
          </a:p>
          <a:p>
            <a:pPr algn="l"/>
            <a:endParaRPr lang="nl-NL"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06984C-C3BB-6D8B-BCFF-D83FEE77AC0E}"/>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21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1F3D1510-B611-98EF-DAE5-FF21DC7625B9}"/>
              </a:ext>
            </a:extLst>
          </p:cNvPr>
          <p:cNvSpPr>
            <a:spLocks noGrp="1"/>
          </p:cNvSpPr>
          <p:nvPr>
            <p:ph type="title"/>
          </p:nvPr>
        </p:nvSpPr>
        <p:spPr>
          <a:xfrm>
            <a:off x="838201" y="365125"/>
            <a:ext cx="5251316" cy="1807305"/>
          </a:xfrm>
        </p:spPr>
        <p:txBody>
          <a:bodyPr>
            <a:normAutofit/>
          </a:bodyPr>
          <a:lstStyle/>
          <a:p>
            <a:r>
              <a:rPr lang="nl-NL" dirty="0"/>
              <a:t>Energielasten</a:t>
            </a:r>
          </a:p>
        </p:txBody>
      </p:sp>
      <p:sp>
        <p:nvSpPr>
          <p:cNvPr id="8" name="Tijdelijke aanduiding voor inhoud 7">
            <a:extLst>
              <a:ext uri="{FF2B5EF4-FFF2-40B4-BE49-F238E27FC236}">
                <a16:creationId xmlns:a16="http://schemas.microsoft.com/office/drawing/2014/main" id="{CB759E1A-83DE-CF82-15BA-7D0D7EBBCA42}"/>
              </a:ext>
            </a:extLst>
          </p:cNvPr>
          <p:cNvSpPr>
            <a:spLocks noGrp="1"/>
          </p:cNvSpPr>
          <p:nvPr>
            <p:ph idx="1"/>
          </p:nvPr>
        </p:nvSpPr>
        <p:spPr>
          <a:xfrm>
            <a:off x="838200" y="2333297"/>
            <a:ext cx="4619621" cy="3843666"/>
          </a:xfrm>
        </p:spPr>
        <p:txBody>
          <a:bodyPr>
            <a:normAutofit/>
          </a:bodyPr>
          <a:lstStyle/>
          <a:p>
            <a:r>
              <a:rPr lang="nl-NL" sz="2000" dirty="0"/>
              <a:t>Energielasten nu:</a:t>
            </a:r>
          </a:p>
          <a:p>
            <a:pPr lvl="1"/>
            <a:r>
              <a:rPr lang="nl-NL" sz="2000" dirty="0"/>
              <a:t>Gas: vast bedrag</a:t>
            </a:r>
          </a:p>
          <a:p>
            <a:pPr lvl="1"/>
            <a:r>
              <a:rPr lang="nl-NL" sz="2000" dirty="0"/>
              <a:t>Elektra: afhankelijk van aantal personen</a:t>
            </a:r>
          </a:p>
          <a:p>
            <a:r>
              <a:rPr lang="nl-NL" sz="2000" dirty="0"/>
              <a:t>Wens individualiseren energielasten</a:t>
            </a:r>
          </a:p>
          <a:p>
            <a:pPr lvl="1"/>
            <a:r>
              <a:rPr lang="nl-NL" sz="2000" dirty="0"/>
              <a:t>Aantal personen huishouden</a:t>
            </a:r>
          </a:p>
          <a:p>
            <a:pPr lvl="1"/>
            <a:r>
              <a:rPr lang="nl-NL" sz="2000" dirty="0"/>
              <a:t>Type woning</a:t>
            </a:r>
          </a:p>
          <a:p>
            <a:pPr lvl="1"/>
            <a:r>
              <a:rPr lang="nl-NL" sz="2000" dirty="0"/>
              <a:t>Energielabel</a:t>
            </a:r>
          </a:p>
          <a:p>
            <a:endParaRPr lang="nl-NL" sz="2000" dirty="0"/>
          </a:p>
        </p:txBody>
      </p:sp>
      <p:pic>
        <p:nvPicPr>
          <p:cNvPr id="1026" name="Picture 2" descr="Huis minder energie laten verbruiken 2025 - Duurzaam Doen">
            <a:extLst>
              <a:ext uri="{FF2B5EF4-FFF2-40B4-BE49-F238E27FC236}">
                <a16:creationId xmlns:a16="http://schemas.microsoft.com/office/drawing/2014/main" id="{4176C8E2-9673-D33B-59BA-01BBDD3CA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269" r="2569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1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A194C-AFB2-B733-7B31-87B16D9F4097}"/>
              </a:ext>
            </a:extLst>
          </p:cNvPr>
          <p:cNvSpPr>
            <a:spLocks noGrp="1"/>
          </p:cNvSpPr>
          <p:nvPr>
            <p:ph type="title"/>
          </p:nvPr>
        </p:nvSpPr>
        <p:spPr/>
        <p:txBody>
          <a:bodyPr/>
          <a:lstStyle/>
          <a:p>
            <a:r>
              <a:rPr lang="nl-NL" dirty="0"/>
              <a:t>Vier instrumenten</a:t>
            </a:r>
          </a:p>
        </p:txBody>
      </p:sp>
      <p:sp>
        <p:nvSpPr>
          <p:cNvPr id="3" name="Tijdelijke aanduiding voor inhoud 2">
            <a:extLst>
              <a:ext uri="{FF2B5EF4-FFF2-40B4-BE49-F238E27FC236}">
                <a16:creationId xmlns:a16="http://schemas.microsoft.com/office/drawing/2014/main" id="{9E22D95A-A2E7-5263-53B2-DF16B7D10744}"/>
              </a:ext>
            </a:extLst>
          </p:cNvPr>
          <p:cNvSpPr>
            <a:spLocks noGrp="1"/>
          </p:cNvSpPr>
          <p:nvPr>
            <p:ph idx="1"/>
          </p:nvPr>
        </p:nvSpPr>
        <p:spPr>
          <a:xfrm>
            <a:off x="585354" y="1877579"/>
            <a:ext cx="5510646" cy="4351338"/>
          </a:xfrm>
        </p:spPr>
        <p:txBody>
          <a:bodyPr/>
          <a:lstStyle/>
          <a:p>
            <a:pPr marL="0" indent="0">
              <a:buNone/>
            </a:pPr>
            <a:r>
              <a:rPr lang="nl-NL" b="1" dirty="0"/>
              <a:t>Participatiewet </a:t>
            </a:r>
            <a:r>
              <a:rPr lang="nl-NL" dirty="0"/>
              <a:t>(advies Stimulansz)</a:t>
            </a:r>
          </a:p>
          <a:p>
            <a:r>
              <a:rPr lang="nl-NL" dirty="0"/>
              <a:t>Individuele inkomenstoeslag</a:t>
            </a:r>
          </a:p>
          <a:p>
            <a:r>
              <a:rPr lang="nl-NL" dirty="0"/>
              <a:t>Premie voor arbeidsinschakeling</a:t>
            </a:r>
          </a:p>
          <a:p>
            <a:r>
              <a:rPr lang="nl-NL" dirty="0"/>
              <a:t>Artikel 18 lid 1 Afstemming</a:t>
            </a:r>
          </a:p>
          <a:p>
            <a:pPr marL="0" indent="0">
              <a:buNone/>
            </a:pPr>
            <a:r>
              <a:rPr lang="nl-NL" b="1" dirty="0"/>
              <a:t>Gemeentewet</a:t>
            </a:r>
          </a:p>
          <a:p>
            <a:r>
              <a:rPr lang="nl-NL" dirty="0"/>
              <a:t>Minimaregeling</a:t>
            </a:r>
          </a:p>
        </p:txBody>
      </p:sp>
      <p:pic>
        <p:nvPicPr>
          <p:cNvPr id="9" name="Afbeelding 8">
            <a:extLst>
              <a:ext uri="{FF2B5EF4-FFF2-40B4-BE49-F238E27FC236}">
                <a16:creationId xmlns:a16="http://schemas.microsoft.com/office/drawing/2014/main" id="{AF71AA09-3737-481A-E24B-140BB2D4B983}"/>
              </a:ext>
            </a:extLst>
          </p:cNvPr>
          <p:cNvPicPr>
            <a:picLocks noChangeAspect="1"/>
          </p:cNvPicPr>
          <p:nvPr/>
        </p:nvPicPr>
        <p:blipFill>
          <a:blip r:embed="rId3"/>
          <a:stretch>
            <a:fillRect/>
          </a:stretch>
        </p:blipFill>
        <p:spPr>
          <a:xfrm>
            <a:off x="5947741" y="1579417"/>
            <a:ext cx="6293065" cy="4454813"/>
          </a:xfrm>
          <a:prstGeom prst="rect">
            <a:avLst/>
          </a:prstGeom>
        </p:spPr>
      </p:pic>
      <p:pic>
        <p:nvPicPr>
          <p:cNvPr id="4" name="Afbeelding 3">
            <a:extLst>
              <a:ext uri="{FF2B5EF4-FFF2-40B4-BE49-F238E27FC236}">
                <a16:creationId xmlns:a16="http://schemas.microsoft.com/office/drawing/2014/main" id="{C3A58C4C-646A-ACD9-EA18-EBDFE483666C}"/>
              </a:ext>
            </a:extLst>
          </p:cNvPr>
          <p:cNvPicPr>
            <a:picLocks noChangeAspect="1"/>
          </p:cNvPicPr>
          <p:nvPr/>
        </p:nvPicPr>
        <p:blipFill>
          <a:blip r:embed="rId4"/>
          <a:stretch>
            <a:fillRect/>
          </a:stretch>
        </p:blipFill>
        <p:spPr>
          <a:xfrm>
            <a:off x="9609088" y="590781"/>
            <a:ext cx="1605035" cy="232989"/>
          </a:xfrm>
          <a:prstGeom prst="rect">
            <a:avLst/>
          </a:prstGeom>
        </p:spPr>
      </p:pic>
    </p:spTree>
    <p:extLst>
      <p:ext uri="{BB962C8B-B14F-4D97-AF65-F5344CB8AC3E}">
        <p14:creationId xmlns:p14="http://schemas.microsoft.com/office/powerpoint/2010/main" val="239893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659F3-0EC0-FD26-1AD2-8E0C8CBECDD2}"/>
              </a:ext>
            </a:extLst>
          </p:cNvPr>
          <p:cNvSpPr>
            <a:spLocks noGrp="1"/>
          </p:cNvSpPr>
          <p:nvPr>
            <p:ph type="title"/>
          </p:nvPr>
        </p:nvSpPr>
        <p:spPr>
          <a:xfrm>
            <a:off x="640080" y="325369"/>
            <a:ext cx="4787326" cy="1956841"/>
          </a:xfrm>
        </p:spPr>
        <p:txBody>
          <a:bodyPr anchor="b">
            <a:normAutofit/>
          </a:bodyPr>
          <a:lstStyle/>
          <a:p>
            <a:r>
              <a:rPr lang="nl-NL" sz="4600" dirty="0"/>
              <a:t>Inkomenszekerheid</a:t>
            </a:r>
          </a:p>
        </p:txBody>
      </p:sp>
      <p:sp>
        <p:nvSpPr>
          <p:cNvPr id="3" name="Tijdelijke aanduiding voor inhoud 2">
            <a:extLst>
              <a:ext uri="{FF2B5EF4-FFF2-40B4-BE49-F238E27FC236}">
                <a16:creationId xmlns:a16="http://schemas.microsoft.com/office/drawing/2014/main" id="{8F6F60DA-A04E-46EF-17D9-701B201D7C64}"/>
              </a:ext>
            </a:extLst>
          </p:cNvPr>
          <p:cNvSpPr>
            <a:spLocks noGrp="1"/>
          </p:cNvSpPr>
          <p:nvPr>
            <p:ph idx="1"/>
          </p:nvPr>
        </p:nvSpPr>
        <p:spPr>
          <a:xfrm>
            <a:off x="640080" y="2872899"/>
            <a:ext cx="4243589" cy="3320668"/>
          </a:xfrm>
        </p:spPr>
        <p:txBody>
          <a:bodyPr>
            <a:normAutofit/>
          </a:bodyPr>
          <a:lstStyle/>
          <a:p>
            <a:pPr marL="0" indent="0">
              <a:buNone/>
            </a:pPr>
            <a:r>
              <a:rPr lang="nl-NL" sz="2200" dirty="0">
                <a:effectLst/>
                <a:latin typeface="Verdana" panose="020B0604030504040204" pitchFamily="34" charset="0"/>
                <a:ea typeface="Calibri" panose="020F0502020204030204" pitchFamily="34" charset="0"/>
                <a:cs typeface="Verdana" panose="020B0604030504040204" pitchFamily="34" charset="0"/>
              </a:rPr>
              <a:t>Nieuw beleid om inwoners de zekerheid van een inkomen te geven. Dit inkomen maakt het mogelijk om noodzakelijke uitgaven te doen én mee te doen in de samenleving. </a:t>
            </a:r>
            <a:endParaRPr lang="nl-NL" sz="2200" dirty="0"/>
          </a:p>
        </p:txBody>
      </p:sp>
      <p:pic>
        <p:nvPicPr>
          <p:cNvPr id="4" name="Afbeelding 3">
            <a:extLst>
              <a:ext uri="{FF2B5EF4-FFF2-40B4-BE49-F238E27FC236}">
                <a16:creationId xmlns:a16="http://schemas.microsoft.com/office/drawing/2014/main" id="{B111A03C-BF6E-AB98-56E6-7C28C942116F}"/>
              </a:ext>
            </a:extLst>
          </p:cNvPr>
          <p:cNvPicPr>
            <a:picLocks noChangeAspect="1"/>
          </p:cNvPicPr>
          <p:nvPr/>
        </p:nvPicPr>
        <p:blipFill rotWithShape="1">
          <a:blip r:embed="rId2"/>
          <a:srcRect l="8026" r="122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198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1C46A-A5A1-B3E2-BDB5-13E758B1FF23}"/>
              </a:ext>
            </a:extLst>
          </p:cNvPr>
          <p:cNvSpPr>
            <a:spLocks noGrp="1"/>
          </p:cNvSpPr>
          <p:nvPr>
            <p:ph type="title"/>
          </p:nvPr>
        </p:nvSpPr>
        <p:spPr>
          <a:xfrm>
            <a:off x="762000" y="451611"/>
            <a:ext cx="10515600" cy="1325563"/>
          </a:xfrm>
        </p:spPr>
        <p:txBody>
          <a:bodyPr anchor="ctr">
            <a:normAutofit/>
          </a:bodyPr>
          <a:lstStyle/>
          <a:p>
            <a:r>
              <a:rPr lang="nl-NL" dirty="0"/>
              <a:t>Van armoedebeleid naar inkomenszekerheid</a:t>
            </a:r>
          </a:p>
        </p:txBody>
      </p:sp>
      <p:sp>
        <p:nvSpPr>
          <p:cNvPr id="3" name="Tijdelijke aanduiding voor inhoud 2">
            <a:extLst>
              <a:ext uri="{FF2B5EF4-FFF2-40B4-BE49-F238E27FC236}">
                <a16:creationId xmlns:a16="http://schemas.microsoft.com/office/drawing/2014/main" id="{FFA9F007-4CD5-31E0-F1CC-BF0B1BEC69B2}"/>
              </a:ext>
            </a:extLst>
          </p:cNvPr>
          <p:cNvSpPr>
            <a:spLocks noGrp="1"/>
          </p:cNvSpPr>
          <p:nvPr>
            <p:ph sz="half" idx="1"/>
          </p:nvPr>
        </p:nvSpPr>
        <p:spPr>
          <a:xfrm>
            <a:off x="838200" y="1825625"/>
            <a:ext cx="5181600" cy="4351338"/>
          </a:xfrm>
        </p:spPr>
        <p:txBody>
          <a:bodyPr>
            <a:normAutofit fontScale="92500" lnSpcReduction="20000"/>
          </a:bodyPr>
          <a:lstStyle/>
          <a:p>
            <a:pPr marL="0" indent="0">
              <a:buNone/>
            </a:pPr>
            <a:r>
              <a:rPr lang="nl-NL" sz="2600" dirty="0"/>
              <a:t>In vogelvlucht:</a:t>
            </a:r>
          </a:p>
          <a:p>
            <a:pPr marL="0" indent="0">
              <a:buNone/>
            </a:pPr>
            <a:r>
              <a:rPr lang="nl-NL" sz="2600" dirty="0"/>
              <a:t>Armoedebeleid voldoet niet aan bestuurlijke wensen;</a:t>
            </a:r>
          </a:p>
          <a:p>
            <a:pPr marL="0" indent="0">
              <a:buNone/>
            </a:pPr>
            <a:endParaRPr lang="nl-NL" sz="2600" dirty="0"/>
          </a:p>
          <a:p>
            <a:pPr marL="0" indent="0">
              <a:buNone/>
            </a:pPr>
            <a:r>
              <a:rPr lang="nl-NL" sz="2600" dirty="0"/>
              <a:t>Project start in 2018;</a:t>
            </a:r>
          </a:p>
          <a:p>
            <a:pPr marL="514350" indent="-514350">
              <a:buFont typeface="+mj-lt"/>
              <a:buAutoNum type="arabicPeriod"/>
            </a:pPr>
            <a:r>
              <a:rPr lang="nl-NL" sz="2600" dirty="0"/>
              <a:t>Eerste fase focus op armoedemonitor;</a:t>
            </a:r>
          </a:p>
          <a:p>
            <a:pPr marL="514350" indent="-514350">
              <a:buFont typeface="+mj-lt"/>
              <a:buAutoNum type="arabicPeriod"/>
            </a:pPr>
            <a:r>
              <a:rPr lang="nl-NL" sz="2600" dirty="0"/>
              <a:t>Tweede fase focus op ontwikkelen nieuwe beleidsvisie;</a:t>
            </a:r>
          </a:p>
          <a:p>
            <a:pPr marL="514350" indent="-514350">
              <a:buFont typeface="+mj-lt"/>
              <a:buAutoNum type="arabicPeriod"/>
            </a:pPr>
            <a:r>
              <a:rPr lang="nl-NL" sz="2600" dirty="0"/>
              <a:t>Derde fase omzetten beleid naar uitvoering;</a:t>
            </a:r>
          </a:p>
          <a:p>
            <a:pPr marL="514350" indent="-514350">
              <a:buFont typeface="+mj-lt"/>
              <a:buAutoNum type="arabicPeriod"/>
            </a:pPr>
            <a:r>
              <a:rPr lang="nl-NL" sz="2600" dirty="0"/>
              <a:t>Vierde fase: monitoring, evaluatie en doorontwikkeling</a:t>
            </a:r>
          </a:p>
        </p:txBody>
      </p:sp>
      <p:pic>
        <p:nvPicPr>
          <p:cNvPr id="5" name="Afbeelding 4" descr="Vogels die in formatie vliegen">
            <a:extLst>
              <a:ext uri="{FF2B5EF4-FFF2-40B4-BE49-F238E27FC236}">
                <a16:creationId xmlns:a16="http://schemas.microsoft.com/office/drawing/2014/main" id="{DFF143AD-2504-4E3D-A2F2-7B42E26BDB9F}"/>
              </a:ext>
            </a:extLst>
          </p:cNvPr>
          <p:cNvPicPr>
            <a:picLocks noChangeAspect="1"/>
          </p:cNvPicPr>
          <p:nvPr/>
        </p:nvPicPr>
        <p:blipFill>
          <a:blip r:embed="rId2"/>
          <a:stretch>
            <a:fillRect/>
          </a:stretch>
        </p:blipFill>
        <p:spPr>
          <a:xfrm>
            <a:off x="6172200" y="2258981"/>
            <a:ext cx="5181600" cy="3484626"/>
          </a:xfrm>
          <a:prstGeom prst="rect">
            <a:avLst/>
          </a:prstGeom>
          <a:noFill/>
        </p:spPr>
      </p:pic>
      <p:pic>
        <p:nvPicPr>
          <p:cNvPr id="6" name="Afbeelding 5">
            <a:extLst>
              <a:ext uri="{FF2B5EF4-FFF2-40B4-BE49-F238E27FC236}">
                <a16:creationId xmlns:a16="http://schemas.microsoft.com/office/drawing/2014/main" id="{65B4F4DC-12C7-D354-22B2-056D45E80581}"/>
              </a:ext>
            </a:extLst>
          </p:cNvPr>
          <p:cNvPicPr>
            <a:picLocks noChangeAspect="1"/>
          </p:cNvPicPr>
          <p:nvPr/>
        </p:nvPicPr>
        <p:blipFill>
          <a:blip r:embed="rId3"/>
          <a:stretch>
            <a:fillRect/>
          </a:stretch>
        </p:blipFill>
        <p:spPr>
          <a:xfrm>
            <a:off x="482425" y="365125"/>
            <a:ext cx="1605035" cy="232989"/>
          </a:xfrm>
          <a:prstGeom prst="rect">
            <a:avLst/>
          </a:prstGeom>
        </p:spPr>
      </p:pic>
    </p:spTree>
    <p:extLst>
      <p:ext uri="{BB962C8B-B14F-4D97-AF65-F5344CB8AC3E}">
        <p14:creationId xmlns:p14="http://schemas.microsoft.com/office/powerpoint/2010/main" val="344479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itroepteken op een gele achtergrond">
            <a:extLst>
              <a:ext uri="{FF2B5EF4-FFF2-40B4-BE49-F238E27FC236}">
                <a16:creationId xmlns:a16="http://schemas.microsoft.com/office/drawing/2014/main" id="{D1D55830-114C-2516-1289-0A86EA2CE7CD}"/>
              </a:ext>
            </a:extLst>
          </p:cNvPr>
          <p:cNvPicPr>
            <a:picLocks noChangeAspect="1"/>
          </p:cNvPicPr>
          <p:nvPr/>
        </p:nvPicPr>
        <p:blipFill rotWithShape="1">
          <a:blip r:embed="rId2"/>
          <a:srcRect l="26875" r="13958"/>
          <a:stretch/>
        </p:blipFill>
        <p:spPr>
          <a:xfrm>
            <a:off x="-1" y="-2"/>
            <a:ext cx="5410198" cy="6858002"/>
          </a:xfrm>
          <a:prstGeom prst="rect">
            <a:avLst/>
          </a:prstGeom>
        </p:spPr>
      </p:pic>
      <p:sp>
        <p:nvSpPr>
          <p:cNvPr id="2" name="Titel 1">
            <a:extLst>
              <a:ext uri="{FF2B5EF4-FFF2-40B4-BE49-F238E27FC236}">
                <a16:creationId xmlns:a16="http://schemas.microsoft.com/office/drawing/2014/main" id="{42D2B9D9-3B12-FA7A-A768-040B5C92F30F}"/>
              </a:ext>
            </a:extLst>
          </p:cNvPr>
          <p:cNvSpPr>
            <a:spLocks noGrp="1"/>
          </p:cNvSpPr>
          <p:nvPr>
            <p:ph type="title"/>
          </p:nvPr>
        </p:nvSpPr>
        <p:spPr>
          <a:xfrm>
            <a:off x="6068614" y="955298"/>
            <a:ext cx="5464968" cy="1559301"/>
          </a:xfrm>
        </p:spPr>
        <p:txBody>
          <a:bodyPr>
            <a:normAutofit/>
          </a:bodyPr>
          <a:lstStyle/>
          <a:p>
            <a:r>
              <a:rPr lang="nl-NL" sz="4000" dirty="0"/>
              <a:t>Beleidsuitgangspunten</a:t>
            </a:r>
          </a:p>
        </p:txBody>
      </p:sp>
      <p:sp>
        <p:nvSpPr>
          <p:cNvPr id="3" name="Tijdelijke aanduiding voor inhoud 2">
            <a:extLst>
              <a:ext uri="{FF2B5EF4-FFF2-40B4-BE49-F238E27FC236}">
                <a16:creationId xmlns:a16="http://schemas.microsoft.com/office/drawing/2014/main" id="{4D4403B5-5569-A68D-1EB6-BF0268C59FE8}"/>
              </a:ext>
            </a:extLst>
          </p:cNvPr>
          <p:cNvSpPr>
            <a:spLocks noGrp="1"/>
          </p:cNvSpPr>
          <p:nvPr>
            <p:ph idx="1"/>
          </p:nvPr>
        </p:nvSpPr>
        <p:spPr>
          <a:xfrm>
            <a:off x="6115317" y="2743200"/>
            <a:ext cx="5247340" cy="3496878"/>
          </a:xfrm>
        </p:spPr>
        <p:txBody>
          <a:bodyPr anchor="ctr">
            <a:normAutofit/>
          </a:bodyPr>
          <a:lstStyle/>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Inwoners zijn duurzaam financieel zelfstandig;</a:t>
            </a:r>
          </a:p>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Inwoners beschikken over de vaardigheden om financieel zelfstandig te zijn;</a:t>
            </a:r>
          </a:p>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Inwoners met financiële zorgen komen tijdig in beeld om grotere problemen te voorkomen;</a:t>
            </a:r>
          </a:p>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Meer kinderen/inwoners kunnen participeren ondanks een gebrek aan financiële middelen;</a:t>
            </a:r>
          </a:p>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Bij meer inwoners doorbreken we de armoede van generatie op generatie;</a:t>
            </a:r>
          </a:p>
          <a:p>
            <a:pPr marL="342900" lvl="0" indent="-342900">
              <a:buFont typeface="+mj-lt"/>
              <a:buAutoNum type="arabicPeriod"/>
            </a:pPr>
            <a:r>
              <a:rPr lang="nl-NL" sz="1700" dirty="0">
                <a:effectLst/>
                <a:latin typeface="Calibri" panose="020F0502020204030204" pitchFamily="34" charset="0"/>
                <a:ea typeface="Calibri" panose="020F0502020204030204" pitchFamily="34" charset="0"/>
                <a:cs typeface="Times New Roman" panose="02020603050405020304" pitchFamily="18" charset="0"/>
              </a:rPr>
              <a:t>Inwoners ervaren voldoende veerkracht ondanks financiële zorgen.</a:t>
            </a:r>
          </a:p>
        </p:txBody>
      </p:sp>
      <p:sp>
        <p:nvSpPr>
          <p:cNvPr id="4" name="Tekstvak 3">
            <a:extLst>
              <a:ext uri="{FF2B5EF4-FFF2-40B4-BE49-F238E27FC236}">
                <a16:creationId xmlns:a16="http://schemas.microsoft.com/office/drawing/2014/main" id="{FDFE101B-26D7-4B38-D218-2A0583000C30}"/>
              </a:ext>
            </a:extLst>
          </p:cNvPr>
          <p:cNvSpPr txBox="1"/>
          <p:nvPr/>
        </p:nvSpPr>
        <p:spPr>
          <a:xfrm>
            <a:off x="461748" y="405685"/>
            <a:ext cx="4595889" cy="2677656"/>
          </a:xfrm>
          <a:prstGeom prst="rect">
            <a:avLst/>
          </a:prstGeom>
          <a:noFill/>
        </p:spPr>
        <p:txBody>
          <a:bodyPr wrap="square" rtlCol="0">
            <a:spAutoFit/>
          </a:bodyPr>
          <a:lstStyle/>
          <a:p>
            <a:r>
              <a:rPr lang="nl-NL" sz="2400" i="1" dirty="0">
                <a:effectLst/>
                <a:latin typeface="Verdana" panose="020B0604030504040204" pitchFamily="34" charset="0"/>
                <a:ea typeface="Times New Roman" panose="02020603050405020304" pitchFamily="18" charset="0"/>
                <a:cs typeface="Arial" panose="020B0604020202020204" pitchFamily="34" charset="0"/>
              </a:rPr>
              <a:t>Ambitie armoede en schulden</a:t>
            </a:r>
            <a:endParaRPr lang="nl-NL" sz="2400" dirty="0">
              <a:effectLst/>
              <a:latin typeface="Calibri" panose="020F0502020204030204" pitchFamily="34" charset="0"/>
              <a:ea typeface="Calibri" panose="020F0502020204030204" pitchFamily="34"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Alle inwoners in Wageningen kunnen voorzien in hun eerste levensbehoeften en hebben voldoende mogelijkheden om mee te doen in de samenleving</a:t>
            </a:r>
            <a:r>
              <a:rPr lang="nl-NL"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Afbeelding 5">
            <a:extLst>
              <a:ext uri="{FF2B5EF4-FFF2-40B4-BE49-F238E27FC236}">
                <a16:creationId xmlns:a16="http://schemas.microsoft.com/office/drawing/2014/main" id="{B56A812A-985C-F80E-392D-81F3E72A9527}"/>
              </a:ext>
            </a:extLst>
          </p:cNvPr>
          <p:cNvPicPr>
            <a:picLocks noChangeAspect="1"/>
          </p:cNvPicPr>
          <p:nvPr/>
        </p:nvPicPr>
        <p:blipFill>
          <a:blip r:embed="rId3"/>
          <a:stretch>
            <a:fillRect/>
          </a:stretch>
        </p:blipFill>
        <p:spPr>
          <a:xfrm>
            <a:off x="10236025" y="491514"/>
            <a:ext cx="1605035" cy="232989"/>
          </a:xfrm>
          <a:prstGeom prst="rect">
            <a:avLst/>
          </a:prstGeom>
        </p:spPr>
      </p:pic>
    </p:spTree>
    <p:extLst>
      <p:ext uri="{BB962C8B-B14F-4D97-AF65-F5344CB8AC3E}">
        <p14:creationId xmlns:p14="http://schemas.microsoft.com/office/powerpoint/2010/main" val="210254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B7235-2DB8-DD27-0832-BE370AA1E91A}"/>
              </a:ext>
            </a:extLst>
          </p:cNvPr>
          <p:cNvSpPr>
            <a:spLocks noGrp="1"/>
          </p:cNvSpPr>
          <p:nvPr>
            <p:ph type="title"/>
          </p:nvPr>
        </p:nvSpPr>
        <p:spPr>
          <a:xfrm>
            <a:off x="839788" y="365125"/>
            <a:ext cx="4813760" cy="1325563"/>
          </a:xfrm>
        </p:spPr>
        <p:txBody>
          <a:bodyPr/>
          <a:lstStyle/>
          <a:p>
            <a:r>
              <a:rPr lang="nl-NL" dirty="0"/>
              <a:t>Hoe zag/ziet de systematiek er uit?</a:t>
            </a:r>
          </a:p>
        </p:txBody>
      </p:sp>
      <p:sp>
        <p:nvSpPr>
          <p:cNvPr id="4" name="Tijdelijke aanduiding voor tekst 3">
            <a:extLst>
              <a:ext uri="{FF2B5EF4-FFF2-40B4-BE49-F238E27FC236}">
                <a16:creationId xmlns:a16="http://schemas.microsoft.com/office/drawing/2014/main" id="{DC8908CD-F3EE-2C6A-7F9F-F0BA86433111}"/>
              </a:ext>
            </a:extLst>
          </p:cNvPr>
          <p:cNvSpPr>
            <a:spLocks noGrp="1"/>
          </p:cNvSpPr>
          <p:nvPr>
            <p:ph type="body" idx="1"/>
          </p:nvPr>
        </p:nvSpPr>
        <p:spPr/>
        <p:txBody>
          <a:bodyPr/>
          <a:lstStyle/>
          <a:p>
            <a:r>
              <a:rPr lang="nl-NL" dirty="0"/>
              <a:t>Oude systematiek</a:t>
            </a:r>
          </a:p>
        </p:txBody>
      </p:sp>
      <p:sp>
        <p:nvSpPr>
          <p:cNvPr id="3" name="Tijdelijke aanduiding voor inhoud 2">
            <a:extLst>
              <a:ext uri="{FF2B5EF4-FFF2-40B4-BE49-F238E27FC236}">
                <a16:creationId xmlns:a16="http://schemas.microsoft.com/office/drawing/2014/main" id="{440C524A-774F-6D73-D3EC-E1E49FB3C868}"/>
              </a:ext>
            </a:extLst>
          </p:cNvPr>
          <p:cNvSpPr>
            <a:spLocks noGrp="1"/>
          </p:cNvSpPr>
          <p:nvPr>
            <p:ph sz="half" idx="2"/>
          </p:nvPr>
        </p:nvSpPr>
        <p:spPr/>
        <p:txBody>
          <a:bodyPr>
            <a:normAutofit fontScale="85000" lnSpcReduction="10000"/>
          </a:bodyPr>
          <a:lstStyle/>
          <a:p>
            <a:pPr marL="457200" indent="-457200">
              <a:lnSpc>
                <a:spcPct val="107000"/>
              </a:lnSpc>
              <a:spcAft>
                <a:spcPts val="800"/>
              </a:spcAft>
              <a:buFont typeface="+mj-lt"/>
              <a:buAutoNum type="arabicPeriod"/>
            </a:pPr>
            <a:r>
              <a:rPr lang="nl-NL" sz="1800" dirty="0">
                <a:effectLst/>
                <a:latin typeface="Verdana" panose="020B0604030504040204" pitchFamily="34" charset="0"/>
                <a:ea typeface="Calibri" panose="020F0502020204030204" pitchFamily="34" charset="0"/>
                <a:cs typeface="Verdana" panose="020B0604030504040204" pitchFamily="34" charset="0"/>
              </a:rPr>
              <a:t>100%, 110% of 130%;</a:t>
            </a:r>
          </a:p>
          <a:p>
            <a:pPr marL="342900" indent="-342900">
              <a:lnSpc>
                <a:spcPct val="107000"/>
              </a:lnSpc>
              <a:spcAft>
                <a:spcPts val="800"/>
              </a:spcAft>
              <a:buFont typeface="+mj-lt"/>
              <a:buAutoNum type="arabicPeriod"/>
            </a:pPr>
            <a:r>
              <a:rPr lang="nl-NL" sz="1800" dirty="0">
                <a:effectLst/>
                <a:latin typeface="Verdana" panose="020B0604030504040204" pitchFamily="34" charset="0"/>
                <a:ea typeface="Calibri" panose="020F0502020204030204" pitchFamily="34" charset="0"/>
                <a:cs typeface="Verdana" panose="020B0604030504040204" pitchFamily="34" charset="0"/>
              </a:rPr>
              <a:t>Er wordt niet gekeken naar de opbouw van uitgaven van een type huishouden;</a:t>
            </a:r>
          </a:p>
          <a:p>
            <a:pPr marL="342900" indent="-342900">
              <a:lnSpc>
                <a:spcPct val="107000"/>
              </a:lnSpc>
              <a:spcAft>
                <a:spcPts val="800"/>
              </a:spcAft>
              <a:buFont typeface="+mj-lt"/>
              <a:buAutoNum type="arabicPeriod"/>
            </a:pPr>
            <a:r>
              <a:rPr lang="nl-NL" sz="1800" dirty="0">
                <a:effectLst/>
                <a:latin typeface="Verdana" panose="020B0604030504040204" pitchFamily="34" charset="0"/>
                <a:ea typeface="Calibri" panose="020F0502020204030204" pitchFamily="34" charset="0"/>
                <a:cs typeface="Verdana" panose="020B0604030504040204" pitchFamily="34" charset="0"/>
              </a:rPr>
              <a:t>Voor sommige regelingen geldt een vermogenstoets;</a:t>
            </a:r>
          </a:p>
          <a:p>
            <a:pPr marL="342900" indent="-342900">
              <a:lnSpc>
                <a:spcPct val="107000"/>
              </a:lnSpc>
              <a:spcAft>
                <a:spcPts val="800"/>
              </a:spcAft>
              <a:buFont typeface="+mj-lt"/>
              <a:buAutoNum type="arabicPeriod"/>
            </a:pPr>
            <a:r>
              <a:rPr lang="nl-NL" sz="1800" dirty="0">
                <a:latin typeface="Verdana" panose="020B0604030504040204" pitchFamily="34" charset="0"/>
                <a:ea typeface="Calibri" panose="020F0502020204030204" pitchFamily="34" charset="0"/>
                <a:cs typeface="Times New Roman" panose="02020603050405020304" pitchFamily="18" charset="0"/>
              </a:rPr>
              <a:t>Toegang via verschillende loketten.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jdelijke aanduiding voor tekst 4">
            <a:extLst>
              <a:ext uri="{FF2B5EF4-FFF2-40B4-BE49-F238E27FC236}">
                <a16:creationId xmlns:a16="http://schemas.microsoft.com/office/drawing/2014/main" id="{3F747E2A-B6A5-5ADA-6355-89D9A2D6A917}"/>
              </a:ext>
            </a:extLst>
          </p:cNvPr>
          <p:cNvSpPr>
            <a:spLocks noGrp="1"/>
          </p:cNvSpPr>
          <p:nvPr>
            <p:ph type="body" sz="quarter" idx="3"/>
          </p:nvPr>
        </p:nvSpPr>
        <p:spPr/>
        <p:txBody>
          <a:bodyPr/>
          <a:lstStyle/>
          <a:p>
            <a:r>
              <a:rPr lang="nl-NL" dirty="0"/>
              <a:t>Nieuwe systematiek</a:t>
            </a:r>
          </a:p>
        </p:txBody>
      </p:sp>
      <p:sp>
        <p:nvSpPr>
          <p:cNvPr id="6" name="Tijdelijke aanduiding voor inhoud 5">
            <a:extLst>
              <a:ext uri="{FF2B5EF4-FFF2-40B4-BE49-F238E27FC236}">
                <a16:creationId xmlns:a16="http://schemas.microsoft.com/office/drawing/2014/main" id="{569C3032-3165-4583-C1AA-11E5FFF2D553}"/>
              </a:ext>
            </a:extLst>
          </p:cNvPr>
          <p:cNvSpPr>
            <a:spLocks noGrp="1"/>
          </p:cNvSpPr>
          <p:nvPr>
            <p:ph sz="quarter" idx="4"/>
          </p:nvPr>
        </p:nvSpPr>
        <p:spPr/>
        <p:txBody>
          <a:bodyPr>
            <a:normAutofit fontScale="85000" lnSpcReduction="10000"/>
          </a:bodyPr>
          <a:lstStyle/>
          <a:p>
            <a:pPr marL="342900" indent="-342900">
              <a:lnSpc>
                <a:spcPct val="150000"/>
              </a:lnSpc>
              <a:buFont typeface="+mj-lt"/>
              <a:buAutoNum type="arabicPeriod"/>
            </a:pPr>
            <a:r>
              <a:rPr lang="nl-NL" sz="1800" dirty="0">
                <a:effectLst/>
                <a:latin typeface="Verdana" panose="020B0604030504040204" pitchFamily="34" charset="0"/>
                <a:ea typeface="Calibri" panose="020F0502020204030204" pitchFamily="34" charset="0"/>
                <a:cs typeface="Times New Roman" panose="02020603050405020304" pitchFamily="18" charset="0"/>
              </a:rPr>
              <a:t>Geen Percentages;</a:t>
            </a:r>
          </a:p>
          <a:p>
            <a:pPr marL="342900" indent="-342900">
              <a:lnSpc>
                <a:spcPct val="150000"/>
              </a:lnSpc>
              <a:buFont typeface="+mj-lt"/>
              <a:buAutoNum type="arabicPeriod"/>
            </a:pPr>
            <a:r>
              <a:rPr lang="nl-NL" sz="1800" dirty="0">
                <a:effectLst/>
                <a:latin typeface="Verdana" panose="020B0604030504040204" pitchFamily="34" charset="0"/>
                <a:ea typeface="Calibri" panose="020F0502020204030204" pitchFamily="34" charset="0"/>
                <a:cs typeface="Times New Roman" panose="02020603050405020304" pitchFamily="18" charset="0"/>
              </a:rPr>
              <a:t>Het totale inkomen (d.w.z. inkomen uit een vorm van werk of een uitkering aangevuld met toeslagen en belastingvoordelen) én de benodigde uitgaven aan eerste levensbehoeften én uitgaven om mee te doen met de samenleving, of je wel of niet in aanmerking komt voor gemeentelijke regelingen;</a:t>
            </a:r>
          </a:p>
          <a:p>
            <a:pPr marL="342900" indent="-342900">
              <a:lnSpc>
                <a:spcPct val="150000"/>
              </a:lnSpc>
              <a:buFont typeface="+mj-lt"/>
              <a:buAutoNum type="arabicPeriod"/>
            </a:pPr>
            <a:r>
              <a:rPr lang="nl-NL" sz="1800" dirty="0">
                <a:effectLst/>
                <a:latin typeface="Verdana" panose="020B0604030504040204" pitchFamily="34" charset="0"/>
                <a:ea typeface="Calibri" panose="020F0502020204030204" pitchFamily="34" charset="0"/>
                <a:cs typeface="Times New Roman" panose="02020603050405020304" pitchFamily="18" charset="0"/>
              </a:rPr>
              <a:t>De vermogenstoets is van toepassing;</a:t>
            </a:r>
          </a:p>
          <a:p>
            <a:pPr marL="342900" indent="-342900">
              <a:lnSpc>
                <a:spcPct val="150000"/>
              </a:lnSpc>
              <a:buFont typeface="+mj-lt"/>
              <a:buAutoNum type="arabicPeriod"/>
            </a:pPr>
            <a:r>
              <a:rPr lang="nl-NL" sz="1800" dirty="0">
                <a:latin typeface="Verdana" panose="020B0604030504040204" pitchFamily="34" charset="0"/>
                <a:ea typeface="Calibri" panose="020F0502020204030204" pitchFamily="34" charset="0"/>
                <a:cs typeface="Times New Roman" panose="02020603050405020304" pitchFamily="18" charset="0"/>
              </a:rPr>
              <a:t>Centrale toegang.</a:t>
            </a:r>
            <a:endParaRPr lang="nl-NL" dirty="0"/>
          </a:p>
        </p:txBody>
      </p:sp>
    </p:spTree>
    <p:extLst>
      <p:ext uri="{BB962C8B-B14F-4D97-AF65-F5344CB8AC3E}">
        <p14:creationId xmlns:p14="http://schemas.microsoft.com/office/powerpoint/2010/main" val="125577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8FC3D-EF27-D3B4-EFAC-71FA439EEE00}"/>
              </a:ext>
            </a:extLst>
          </p:cNvPr>
          <p:cNvSpPr>
            <a:spLocks noGrp="1"/>
          </p:cNvSpPr>
          <p:nvPr>
            <p:ph type="title"/>
          </p:nvPr>
        </p:nvSpPr>
        <p:spPr>
          <a:xfrm>
            <a:off x="572493" y="238539"/>
            <a:ext cx="11018520" cy="1434415"/>
          </a:xfrm>
        </p:spPr>
        <p:txBody>
          <a:bodyPr anchor="b">
            <a:normAutofit/>
          </a:bodyPr>
          <a:lstStyle/>
          <a:p>
            <a:r>
              <a:rPr lang="nl-NL" sz="5400"/>
              <a:t>Nieuwe beleid Inkomenszekerheid</a:t>
            </a:r>
          </a:p>
        </p:txBody>
      </p:sp>
      <p:sp>
        <p:nvSpPr>
          <p:cNvPr id="3" name="Tijdelijke aanduiding voor inhoud 2">
            <a:extLst>
              <a:ext uri="{FF2B5EF4-FFF2-40B4-BE49-F238E27FC236}">
                <a16:creationId xmlns:a16="http://schemas.microsoft.com/office/drawing/2014/main" id="{FDAF0DD7-203B-BAB8-09B1-C21B1F2632F2}"/>
              </a:ext>
            </a:extLst>
          </p:cNvPr>
          <p:cNvSpPr>
            <a:spLocks noGrp="1"/>
          </p:cNvSpPr>
          <p:nvPr>
            <p:ph idx="1"/>
          </p:nvPr>
        </p:nvSpPr>
        <p:spPr>
          <a:xfrm>
            <a:off x="572493" y="2071316"/>
            <a:ext cx="6713552" cy="4511568"/>
          </a:xfrm>
        </p:spPr>
        <p:txBody>
          <a:bodyPr anchor="t">
            <a:normAutofit/>
          </a:bodyPr>
          <a:lstStyle/>
          <a:p>
            <a:r>
              <a:rPr lang="nl-NL" sz="2000" dirty="0"/>
              <a:t>Centraal loket waar alle regelingen kunnen worden aangevraagd;</a:t>
            </a:r>
          </a:p>
          <a:p>
            <a:r>
              <a:rPr lang="nl-NL" sz="2000" dirty="0"/>
              <a:t>Aantal minimaregelingen verdwijnen (nu of later);</a:t>
            </a:r>
          </a:p>
          <a:p>
            <a:r>
              <a:rPr lang="nl-NL" sz="2000" dirty="0"/>
              <a:t>1 keer aanleveren van de stukken;</a:t>
            </a:r>
          </a:p>
          <a:p>
            <a:r>
              <a:rPr lang="nl-NL" sz="2000" dirty="0"/>
              <a:t>Ondersteuningsgesprek op locatie (startpunt/overkant), of indien nodig bij mensen thuis of op een andere locatie;</a:t>
            </a:r>
          </a:p>
          <a:p>
            <a:r>
              <a:rPr lang="nl-NL" sz="2000" dirty="0"/>
              <a:t>Breed kijken naar wat iemand met een (tijdelijk) laag inkomen nodig heeft om van rond te komen en mee te doen;</a:t>
            </a:r>
          </a:p>
          <a:p>
            <a:r>
              <a:rPr lang="nl-NL" sz="2000" dirty="0"/>
              <a:t>We hebben geen vaste inkomensnorm, maar kijken naar het individu;</a:t>
            </a:r>
          </a:p>
          <a:p>
            <a:r>
              <a:rPr lang="nl-NL" sz="2000" dirty="0"/>
              <a:t>Indien nodig kan doorverwijzing naar andere collega’s/partners plaatsvinden.</a:t>
            </a:r>
          </a:p>
        </p:txBody>
      </p:sp>
      <p:pic>
        <p:nvPicPr>
          <p:cNvPr id="5" name="Afbeelding 4" descr="Silhouet van een bouwterrein">
            <a:extLst>
              <a:ext uri="{FF2B5EF4-FFF2-40B4-BE49-F238E27FC236}">
                <a16:creationId xmlns:a16="http://schemas.microsoft.com/office/drawing/2014/main" id="{232E2322-BDE6-D58C-891C-559F5ECB95E6}"/>
              </a:ext>
            </a:extLst>
          </p:cNvPr>
          <p:cNvPicPr>
            <a:picLocks noChangeAspect="1"/>
          </p:cNvPicPr>
          <p:nvPr/>
        </p:nvPicPr>
        <p:blipFill>
          <a:blip r:embed="rId2">
            <a:extLst>
              <a:ext uri="{28A0092B-C50C-407E-A947-70E740481C1C}">
                <a14:useLocalDpi xmlns:a14="http://schemas.microsoft.com/office/drawing/2010/main" val="0"/>
              </a:ext>
            </a:extLst>
          </a:blip>
          <a:srcRect l="24246" r="11538" b="2"/>
          <a:stretch/>
        </p:blipFill>
        <p:spPr>
          <a:xfrm>
            <a:off x="7675658" y="2093976"/>
            <a:ext cx="3941064" cy="4096512"/>
          </a:xfrm>
          <a:prstGeom prst="rect">
            <a:avLst/>
          </a:prstGeom>
        </p:spPr>
      </p:pic>
    </p:spTree>
    <p:extLst>
      <p:ext uri="{BB962C8B-B14F-4D97-AF65-F5344CB8AC3E}">
        <p14:creationId xmlns:p14="http://schemas.microsoft.com/office/powerpoint/2010/main" val="134382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66185-37B5-FB30-B986-B5EA625CFB7C}"/>
              </a:ext>
            </a:extLst>
          </p:cNvPr>
          <p:cNvSpPr>
            <a:spLocks noGrp="1"/>
          </p:cNvSpPr>
          <p:nvPr>
            <p:ph type="title"/>
          </p:nvPr>
        </p:nvSpPr>
        <p:spPr/>
        <p:txBody>
          <a:bodyPr/>
          <a:lstStyle/>
          <a:p>
            <a:r>
              <a:rPr lang="nl-NL" dirty="0"/>
              <a:t>Van minimaregeling tot inkomenszekerheid</a:t>
            </a:r>
          </a:p>
        </p:txBody>
      </p:sp>
      <p:graphicFrame>
        <p:nvGraphicFramePr>
          <p:cNvPr id="4" name="Tijdelijke aanduiding voor inhoud 3">
            <a:extLst>
              <a:ext uri="{FF2B5EF4-FFF2-40B4-BE49-F238E27FC236}">
                <a16:creationId xmlns:a16="http://schemas.microsoft.com/office/drawing/2014/main" id="{CFEBC3D9-0F44-A255-94F4-F5CA59BCDD56}"/>
              </a:ext>
            </a:extLst>
          </p:cNvPr>
          <p:cNvGraphicFramePr>
            <a:graphicFrameLocks noGrp="1"/>
          </p:cNvGraphicFramePr>
          <p:nvPr>
            <p:ph idx="1"/>
            <p:extLst>
              <p:ext uri="{D42A27DB-BD31-4B8C-83A1-F6EECF244321}">
                <p14:modId xmlns:p14="http://schemas.microsoft.com/office/powerpoint/2010/main" val="1662961797"/>
              </p:ext>
            </p:extLst>
          </p:nvPr>
        </p:nvGraphicFramePr>
        <p:xfrm>
          <a:off x="838200" y="1851263"/>
          <a:ext cx="10515600" cy="4043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90909602"/>
                    </a:ext>
                  </a:extLst>
                </a:gridCol>
                <a:gridCol w="3505200">
                  <a:extLst>
                    <a:ext uri="{9D8B030D-6E8A-4147-A177-3AD203B41FA5}">
                      <a16:colId xmlns:a16="http://schemas.microsoft.com/office/drawing/2014/main" val="2923820477"/>
                    </a:ext>
                  </a:extLst>
                </a:gridCol>
                <a:gridCol w="3505200">
                  <a:extLst>
                    <a:ext uri="{9D8B030D-6E8A-4147-A177-3AD203B41FA5}">
                      <a16:colId xmlns:a16="http://schemas.microsoft.com/office/drawing/2014/main" val="387452173"/>
                    </a:ext>
                  </a:extLst>
                </a:gridCol>
              </a:tblGrid>
              <a:tr h="370840">
                <a:tc>
                  <a:txBody>
                    <a:bodyPr/>
                    <a:lstStyle/>
                    <a:p>
                      <a:r>
                        <a:rPr lang="nl-NL" dirty="0"/>
                        <a:t>2024</a:t>
                      </a:r>
                    </a:p>
                  </a:txBody>
                  <a:tcPr/>
                </a:tc>
                <a:tc>
                  <a:txBody>
                    <a:bodyPr/>
                    <a:lstStyle/>
                    <a:p>
                      <a:r>
                        <a:rPr lang="nl-NL" dirty="0"/>
                        <a:t>2025</a:t>
                      </a:r>
                    </a:p>
                  </a:txBody>
                  <a:tcPr/>
                </a:tc>
                <a:tc>
                  <a:txBody>
                    <a:bodyPr/>
                    <a:lstStyle/>
                    <a:p>
                      <a:r>
                        <a:rPr lang="nl-NL" dirty="0"/>
                        <a:t>toekomst</a:t>
                      </a:r>
                    </a:p>
                  </a:txBody>
                  <a:tcPr/>
                </a:tc>
                <a:extLst>
                  <a:ext uri="{0D108BD9-81ED-4DB2-BD59-A6C34878D82A}">
                    <a16:rowId xmlns:a16="http://schemas.microsoft.com/office/drawing/2014/main" val="2882107942"/>
                  </a:ext>
                </a:extLst>
              </a:tr>
              <a:tr h="370840">
                <a:tc>
                  <a:txBody>
                    <a:bodyPr/>
                    <a:lstStyle/>
                    <a:p>
                      <a:r>
                        <a:rPr lang="nl-NL" dirty="0"/>
                        <a:t>Ik doe mee fonds</a:t>
                      </a:r>
                    </a:p>
                  </a:txBody>
                  <a:tcPr/>
                </a:tc>
                <a:tc>
                  <a:txBody>
                    <a:bodyPr/>
                    <a:lstStyle/>
                    <a:p>
                      <a:r>
                        <a:rPr lang="nl-NL" dirty="0"/>
                        <a:t>Maatschappelijk Meedoen Budget</a:t>
                      </a:r>
                    </a:p>
                  </a:txBody>
                  <a:tcPr/>
                </a:tc>
                <a:tc>
                  <a:txBody>
                    <a:bodyPr/>
                    <a:lstStyle/>
                    <a:p>
                      <a:r>
                        <a:rPr lang="nl-NL" dirty="0"/>
                        <a:t>Maatschappelijk Meedoen Budget</a:t>
                      </a:r>
                    </a:p>
                  </a:txBody>
                  <a:tcPr/>
                </a:tc>
                <a:extLst>
                  <a:ext uri="{0D108BD9-81ED-4DB2-BD59-A6C34878D82A}">
                    <a16:rowId xmlns:a16="http://schemas.microsoft.com/office/drawing/2014/main" val="2208060181"/>
                  </a:ext>
                </a:extLst>
              </a:tr>
              <a:tr h="370840">
                <a:tc>
                  <a:txBody>
                    <a:bodyPr/>
                    <a:lstStyle/>
                    <a:p>
                      <a:r>
                        <a:rPr lang="nl-NL" dirty="0"/>
                        <a:t>Ik doe digitaal mee fonds</a:t>
                      </a:r>
                    </a:p>
                  </a:txBody>
                  <a:tcPr/>
                </a:tc>
                <a:tc>
                  <a:txBody>
                    <a:bodyPr/>
                    <a:lstStyle/>
                    <a:p>
                      <a:r>
                        <a:rPr lang="nl-NL" dirty="0"/>
                        <a:t>Bijzondere bijstand</a:t>
                      </a:r>
                    </a:p>
                  </a:txBody>
                  <a:tcPr/>
                </a:tc>
                <a:tc>
                  <a:txBody>
                    <a:bodyPr/>
                    <a:lstStyle/>
                    <a:p>
                      <a:r>
                        <a:rPr lang="nl-NL" dirty="0"/>
                        <a:t>Bijzondere bijstand</a:t>
                      </a:r>
                    </a:p>
                  </a:txBody>
                  <a:tcPr/>
                </a:tc>
                <a:extLst>
                  <a:ext uri="{0D108BD9-81ED-4DB2-BD59-A6C34878D82A}">
                    <a16:rowId xmlns:a16="http://schemas.microsoft.com/office/drawing/2014/main" val="3692988168"/>
                  </a:ext>
                </a:extLst>
              </a:tr>
              <a:tr h="370840">
                <a:tc>
                  <a:txBody>
                    <a:bodyPr/>
                    <a:lstStyle/>
                    <a:p>
                      <a:r>
                        <a:rPr lang="nl-NL" dirty="0"/>
                        <a:t>Individuele Inkomenstoeslag</a:t>
                      </a:r>
                    </a:p>
                  </a:txBody>
                  <a:tcPr/>
                </a:tc>
                <a:tc>
                  <a:txBody>
                    <a:bodyPr/>
                    <a:lstStyle/>
                    <a:p>
                      <a:r>
                        <a:rPr lang="nl-NL" dirty="0"/>
                        <a:t>Kwijtschelding gemeentelijke belastingen (verwerkt in MMB)</a:t>
                      </a:r>
                    </a:p>
                  </a:txBody>
                  <a:tcPr/>
                </a:tc>
                <a:tc>
                  <a:txBody>
                    <a:bodyPr/>
                    <a:lstStyle/>
                    <a:p>
                      <a:r>
                        <a:rPr lang="nl-NL" dirty="0"/>
                        <a:t>Kwijtschelding gemeentelijke belastingen (verwerkt in model)</a:t>
                      </a:r>
                    </a:p>
                  </a:txBody>
                  <a:tcPr/>
                </a:tc>
                <a:extLst>
                  <a:ext uri="{0D108BD9-81ED-4DB2-BD59-A6C34878D82A}">
                    <a16:rowId xmlns:a16="http://schemas.microsoft.com/office/drawing/2014/main" val="3439962312"/>
                  </a:ext>
                </a:extLst>
              </a:tr>
              <a:tr h="370840">
                <a:tc>
                  <a:txBody>
                    <a:bodyPr/>
                    <a:lstStyle/>
                    <a:p>
                      <a:r>
                        <a:rPr lang="nl-NL" dirty="0"/>
                        <a:t>Bijzondere bijstand</a:t>
                      </a:r>
                    </a:p>
                  </a:txBody>
                  <a:tcPr/>
                </a:tc>
                <a:tc>
                  <a:txBody>
                    <a:bodyPr/>
                    <a:lstStyle/>
                    <a:p>
                      <a:r>
                        <a:rPr lang="nl-NL" dirty="0"/>
                        <a:t>Collectieve aanvullende zorgverzekering (min eigen risico)</a:t>
                      </a:r>
                    </a:p>
                  </a:txBody>
                  <a:tcPr/>
                </a:tc>
                <a:tc>
                  <a:txBody>
                    <a:bodyPr/>
                    <a:lstStyle/>
                    <a:p>
                      <a:endParaRPr lang="nl-NL" dirty="0"/>
                    </a:p>
                  </a:txBody>
                  <a:tcPr/>
                </a:tc>
                <a:extLst>
                  <a:ext uri="{0D108BD9-81ED-4DB2-BD59-A6C34878D82A}">
                    <a16:rowId xmlns:a16="http://schemas.microsoft.com/office/drawing/2014/main" val="36391828"/>
                  </a:ext>
                </a:extLst>
              </a:tr>
              <a:tr h="370840">
                <a:tc>
                  <a:txBody>
                    <a:bodyPr/>
                    <a:lstStyle/>
                    <a:p>
                      <a:r>
                        <a:rPr lang="nl-NL" dirty="0"/>
                        <a:t>Kwijtschelding gemeentelijke belastingen</a:t>
                      </a:r>
                    </a:p>
                  </a:txBody>
                  <a:tcPr/>
                </a:tc>
                <a:tc>
                  <a:txBody>
                    <a:bodyPr/>
                    <a:lstStyle/>
                    <a:p>
                      <a:r>
                        <a:rPr lang="nl-NL" dirty="0"/>
                        <a:t>Chronisch zieken en gehandicapten</a:t>
                      </a:r>
                    </a:p>
                  </a:txBody>
                  <a:tcPr/>
                </a:tc>
                <a:tc>
                  <a:txBody>
                    <a:bodyPr/>
                    <a:lstStyle/>
                    <a:p>
                      <a:endParaRPr lang="nl-NL" dirty="0"/>
                    </a:p>
                  </a:txBody>
                  <a:tcPr/>
                </a:tc>
                <a:extLst>
                  <a:ext uri="{0D108BD9-81ED-4DB2-BD59-A6C34878D82A}">
                    <a16:rowId xmlns:a16="http://schemas.microsoft.com/office/drawing/2014/main" val="1844748296"/>
                  </a:ext>
                </a:extLst>
              </a:tr>
              <a:tr h="370840">
                <a:tc>
                  <a:txBody>
                    <a:bodyPr/>
                    <a:lstStyle/>
                    <a:p>
                      <a:r>
                        <a:rPr lang="nl-NL" dirty="0"/>
                        <a:t>Collectieve aanvullende zorgverzekering</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18291113"/>
                  </a:ext>
                </a:extLst>
              </a:tr>
              <a:tr h="370840">
                <a:tc>
                  <a:txBody>
                    <a:bodyPr/>
                    <a:lstStyle/>
                    <a:p>
                      <a:r>
                        <a:rPr lang="nl-NL" dirty="0"/>
                        <a:t>Chronisch zieken en gehandicapten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70815767"/>
                  </a:ext>
                </a:extLst>
              </a:tr>
            </a:tbl>
          </a:graphicData>
        </a:graphic>
      </p:graphicFrame>
    </p:spTree>
    <p:extLst>
      <p:ext uri="{BB962C8B-B14F-4D97-AF65-F5344CB8AC3E}">
        <p14:creationId xmlns:p14="http://schemas.microsoft.com/office/powerpoint/2010/main" val="86135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FCF2A65-7BCD-626A-C4B4-FB8338E2BA9E}"/>
              </a:ext>
            </a:extLst>
          </p:cNvPr>
          <p:cNvSpPr/>
          <p:nvPr/>
        </p:nvSpPr>
        <p:spPr>
          <a:xfrm>
            <a:off x="-42248" y="3053593"/>
            <a:ext cx="12192000" cy="3804407"/>
          </a:xfrm>
          <a:prstGeom prst="rect">
            <a:avLst/>
          </a:prstGeom>
          <a:solidFill>
            <a:srgbClr val="00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1">
            <a:extLst>
              <a:ext uri="{FF2B5EF4-FFF2-40B4-BE49-F238E27FC236}">
                <a16:creationId xmlns:a16="http://schemas.microsoft.com/office/drawing/2014/main" id="{6D226F13-431F-BC4A-100A-20C04B1E7209}"/>
              </a:ext>
            </a:extLst>
          </p:cNvPr>
          <p:cNvSpPr/>
          <p:nvPr/>
        </p:nvSpPr>
        <p:spPr>
          <a:xfrm>
            <a:off x="446400" y="3170087"/>
            <a:ext cx="4890914" cy="2425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AutoNum type="arabicPlain"/>
            </a:pP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Hoogte</a:t>
            </a:r>
            <a:r>
              <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rPr>
              <a:t> = </a:t>
            </a: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redelijke</a:t>
            </a:r>
            <a:r>
              <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rPr>
              <a:t> </a:t>
            </a: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uitgaven</a:t>
            </a:r>
            <a:r>
              <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rPr>
              <a:t> + </a:t>
            </a: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woonlasten</a:t>
            </a:r>
            <a:r>
              <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rPr>
              <a:t> - </a:t>
            </a: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inkomen</a:t>
            </a:r>
            <a:endPar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endParaRPr>
          </a:p>
          <a:p>
            <a:pPr marL="342900" indent="-342900">
              <a:lnSpc>
                <a:spcPct val="150000"/>
              </a:lnSpc>
              <a:buAutoNum type="arabicPlain"/>
            </a:pPr>
            <a:r>
              <a:rPr lang="en-US" b="1" dirty="0" err="1">
                <a:solidFill>
                  <a:schemeClr val="bg1"/>
                </a:solidFill>
                <a:latin typeface="QuadraatSans-Bold" panose="02010504060101020103" pitchFamily="2" charset="0"/>
                <a:ea typeface="Verdana" panose="020B0604030504040204" pitchFamily="34" charset="0"/>
                <a:cs typeface="Verdana" panose="020B0604030504040204" pitchFamily="34" charset="0"/>
              </a:rPr>
              <a:t>Inkomen</a:t>
            </a:r>
            <a:r>
              <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rPr>
              <a:t> </a:t>
            </a:r>
          </a:p>
          <a:p>
            <a:pPr marL="342900" indent="-342900">
              <a:lnSpc>
                <a:spcPct val="150000"/>
              </a:lnSpc>
              <a:buFontTx/>
              <a:buAutoNum type="arabicPlain"/>
            </a:pPr>
            <a:r>
              <a:rPr lang="nl-NL" b="1" dirty="0">
                <a:solidFill>
                  <a:srgbClr val="FFFFFF"/>
                </a:solidFill>
                <a:effectLst/>
                <a:latin typeface="QuadraatSans-Bold" panose="02010504060101020103" pitchFamily="2" charset="0"/>
                <a:ea typeface="Verdana" panose="020B0604030504040204" pitchFamily="34" charset="0"/>
                <a:cs typeface="Verdana" panose="020B0604030504040204" pitchFamily="34" charset="0"/>
              </a:rPr>
              <a:t>Individuele woonlasten</a:t>
            </a:r>
            <a:endParaRPr lang="nl-NL" b="1" dirty="0">
              <a:effectLst/>
              <a:latin typeface="QuadraatSans-Bold" panose="02010504060101020103" pitchFamily="2" charset="0"/>
              <a:ea typeface="Verdana" panose="020B0604030504040204" pitchFamily="34" charset="0"/>
              <a:cs typeface="Verdana" panose="020B0604030504040204" pitchFamily="34" charset="0"/>
            </a:endParaRPr>
          </a:p>
          <a:p>
            <a:pPr marL="342900" indent="-342900">
              <a:lnSpc>
                <a:spcPct val="150000"/>
              </a:lnSpc>
              <a:buFontTx/>
              <a:buAutoNum type="arabicPlain"/>
            </a:pPr>
            <a:r>
              <a:rPr lang="nl-NL" b="1" dirty="0">
                <a:solidFill>
                  <a:srgbClr val="FFFFFF"/>
                </a:solidFill>
                <a:effectLst/>
                <a:latin typeface="QuadraatSans-Bold" panose="02010504060101020103" pitchFamily="2" charset="0"/>
                <a:ea typeface="Verdana" panose="020B0604030504040204" pitchFamily="34" charset="0"/>
                <a:cs typeface="Verdana" panose="020B0604030504040204" pitchFamily="34" charset="0"/>
              </a:rPr>
              <a:t>Redelijke uitgaven</a:t>
            </a:r>
            <a:endParaRPr lang="nl-NL" b="1" dirty="0">
              <a:effectLst/>
              <a:latin typeface="QuadraatSans-Bold" panose="02010504060101020103" pitchFamily="2" charset="0"/>
              <a:ea typeface="Verdana" panose="020B0604030504040204" pitchFamily="34" charset="0"/>
              <a:cs typeface="Verdana" panose="020B0604030504040204" pitchFamily="34" charset="0"/>
            </a:endParaRPr>
          </a:p>
          <a:p>
            <a:pPr marL="342900" indent="-342900">
              <a:lnSpc>
                <a:spcPct val="150000"/>
              </a:lnSpc>
              <a:buFontTx/>
              <a:buAutoNum type="arabicPlain"/>
            </a:pPr>
            <a:r>
              <a:rPr lang="nl-NL" b="1" dirty="0">
                <a:solidFill>
                  <a:srgbClr val="FFFFFF"/>
                </a:solidFill>
                <a:effectLst/>
                <a:latin typeface="QuadraatSans-Bold" panose="02010504060101020103" pitchFamily="2" charset="0"/>
                <a:ea typeface="Verdana" panose="020B0604030504040204" pitchFamily="34" charset="0"/>
                <a:cs typeface="Verdana" panose="020B0604030504040204" pitchFamily="34" charset="0"/>
              </a:rPr>
              <a:t>Kwijtschelding gemeentelijke belastingen</a:t>
            </a:r>
            <a:endParaRPr lang="nl-NL" b="1" dirty="0">
              <a:effectLst/>
              <a:latin typeface="QuadraatSans-Bold" panose="02010504060101020103" pitchFamily="2" charset="0"/>
              <a:ea typeface="Verdana" panose="020B0604030504040204" pitchFamily="34" charset="0"/>
              <a:cs typeface="Verdana" panose="020B0604030504040204" pitchFamily="34" charset="0"/>
            </a:endParaRPr>
          </a:p>
          <a:p>
            <a:pPr marL="342900" indent="-342900">
              <a:lnSpc>
                <a:spcPct val="150000"/>
              </a:lnSpc>
              <a:buFontTx/>
              <a:buAutoNum type="arabicPlain"/>
            </a:pPr>
            <a:r>
              <a:rPr lang="nl-NL" b="1" dirty="0">
                <a:solidFill>
                  <a:srgbClr val="FFFFFF"/>
                </a:solidFill>
                <a:effectLst/>
                <a:latin typeface="QuadraatSans-Bold" panose="02010504060101020103" pitchFamily="2" charset="0"/>
                <a:ea typeface="Verdana" panose="020B0604030504040204" pitchFamily="34" charset="0"/>
                <a:cs typeface="Verdana" panose="020B0604030504040204" pitchFamily="34" charset="0"/>
              </a:rPr>
              <a:t>Bijdrage collectieve aanvullende zorgverzekering </a:t>
            </a:r>
            <a:endParaRPr lang="nl-NL" b="1" dirty="0">
              <a:effectLst/>
              <a:latin typeface="QuadraatSans-Bold" panose="02010504060101020103" pitchFamily="2" charset="0"/>
              <a:ea typeface="Verdana" panose="020B0604030504040204" pitchFamily="34" charset="0"/>
              <a:cs typeface="Verdana" panose="020B0604030504040204" pitchFamily="34" charset="0"/>
            </a:endParaRPr>
          </a:p>
          <a:p>
            <a:pPr marL="342900" indent="-342900">
              <a:lnSpc>
                <a:spcPct val="150000"/>
              </a:lnSpc>
              <a:buAutoNum type="arabicPlain"/>
            </a:pPr>
            <a:endParaRPr lang="en-US" b="1" dirty="0">
              <a:solidFill>
                <a:schemeClr val="bg1"/>
              </a:solidFill>
              <a:latin typeface="QuadraatSans-Bold" panose="02010504060101020103" pitchFamily="2" charset="0"/>
              <a:ea typeface="Verdana" panose="020B0604030504040204" pitchFamily="34" charset="0"/>
              <a:cs typeface="Verdana" panose="020B0604030504040204" pitchFamily="34" charset="0"/>
            </a:endParaRPr>
          </a:p>
        </p:txBody>
      </p:sp>
      <p:sp>
        <p:nvSpPr>
          <p:cNvPr id="22" name="Afgeronde rechthoek 21">
            <a:extLst>
              <a:ext uri="{FF2B5EF4-FFF2-40B4-BE49-F238E27FC236}">
                <a16:creationId xmlns:a16="http://schemas.microsoft.com/office/drawing/2014/main" id="{0365DCE9-5BA4-5BF7-D01A-6E847C670537}"/>
              </a:ext>
            </a:extLst>
          </p:cNvPr>
          <p:cNvSpPr/>
          <p:nvPr/>
        </p:nvSpPr>
        <p:spPr>
          <a:xfrm>
            <a:off x="6732104" y="708992"/>
            <a:ext cx="4174363" cy="5559286"/>
          </a:xfrm>
          <a:prstGeom prst="roundRect">
            <a:avLst>
              <a:gd name="adj" fmla="val 0"/>
            </a:avLst>
          </a:pr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a:extLst>
              <a:ext uri="{FF2B5EF4-FFF2-40B4-BE49-F238E27FC236}">
                <a16:creationId xmlns:a16="http://schemas.microsoft.com/office/drawing/2014/main" id="{60EC2355-8E11-2506-0747-D0DD4487C876}"/>
              </a:ext>
            </a:extLst>
          </p:cNvPr>
          <p:cNvPicPr>
            <a:picLocks noChangeAspect="1"/>
          </p:cNvPicPr>
          <p:nvPr/>
        </p:nvPicPr>
        <p:blipFill>
          <a:blip r:embed="rId3"/>
          <a:stretch>
            <a:fillRect/>
          </a:stretch>
        </p:blipFill>
        <p:spPr>
          <a:xfrm>
            <a:off x="980265" y="592497"/>
            <a:ext cx="1605035" cy="232989"/>
          </a:xfrm>
          <a:prstGeom prst="rect">
            <a:avLst/>
          </a:prstGeom>
        </p:spPr>
      </p:pic>
      <p:sp>
        <p:nvSpPr>
          <p:cNvPr id="4" name="Title 1">
            <a:extLst>
              <a:ext uri="{FF2B5EF4-FFF2-40B4-BE49-F238E27FC236}">
                <a16:creationId xmlns:a16="http://schemas.microsoft.com/office/drawing/2014/main" id="{C27A0B41-7F91-241B-AD08-03C33B110333}"/>
              </a:ext>
            </a:extLst>
          </p:cNvPr>
          <p:cNvSpPr txBox="1">
            <a:spLocks/>
          </p:cNvSpPr>
          <p:nvPr/>
        </p:nvSpPr>
        <p:spPr>
          <a:xfrm>
            <a:off x="838200" y="1140049"/>
            <a:ext cx="4990032" cy="11525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200" dirty="0">
                <a:solidFill>
                  <a:srgbClr val="003366"/>
                </a:solidFill>
                <a:effectLst/>
                <a:latin typeface="QuadraatSans-Bold" panose="02010504060101020103" pitchFamily="2" charset="0"/>
              </a:rPr>
              <a:t>Berekenen </a:t>
            </a:r>
            <a:r>
              <a:rPr lang="nl-NL" sz="3200" dirty="0" err="1">
                <a:solidFill>
                  <a:srgbClr val="003366"/>
                </a:solidFill>
                <a:effectLst/>
                <a:latin typeface="QuadraatSans-Bold" panose="02010504060101020103" pitchFamily="2" charset="0"/>
              </a:rPr>
              <a:t>Maatshappelijk</a:t>
            </a:r>
            <a:r>
              <a:rPr lang="nl-NL" sz="3200" dirty="0">
                <a:solidFill>
                  <a:srgbClr val="003366"/>
                </a:solidFill>
                <a:effectLst/>
                <a:latin typeface="QuadraatSans-Bold" panose="02010504060101020103" pitchFamily="2" charset="0"/>
              </a:rPr>
              <a:t> Meedoen Budget</a:t>
            </a:r>
            <a:endParaRPr lang="nl-NL" sz="3200" dirty="0">
              <a:solidFill>
                <a:srgbClr val="003366"/>
              </a:solidFill>
              <a:latin typeface="QuadraatSans-Bold" panose="02010504060101020103" pitchFamily="2" charset="0"/>
            </a:endParaRPr>
          </a:p>
        </p:txBody>
      </p:sp>
    </p:spTree>
    <p:extLst>
      <p:ext uri="{BB962C8B-B14F-4D97-AF65-F5344CB8AC3E}">
        <p14:creationId xmlns:p14="http://schemas.microsoft.com/office/powerpoint/2010/main" val="258983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5FFF1-7CA4-7CC2-CB4A-43A6C0C80691}"/>
              </a:ext>
            </a:extLst>
          </p:cNvPr>
          <p:cNvSpPr>
            <a:spLocks noGrp="1"/>
          </p:cNvSpPr>
          <p:nvPr>
            <p:ph type="title"/>
          </p:nvPr>
        </p:nvSpPr>
        <p:spPr/>
        <p:txBody>
          <a:bodyPr/>
          <a:lstStyle/>
          <a:p>
            <a:r>
              <a:rPr lang="nl-NL" dirty="0"/>
              <a:t>Uitgaven- en inkomstenkant</a:t>
            </a:r>
          </a:p>
        </p:txBody>
      </p:sp>
      <p:sp>
        <p:nvSpPr>
          <p:cNvPr id="3" name="Tijdelijke aanduiding voor tekst 2">
            <a:extLst>
              <a:ext uri="{FF2B5EF4-FFF2-40B4-BE49-F238E27FC236}">
                <a16:creationId xmlns:a16="http://schemas.microsoft.com/office/drawing/2014/main" id="{93E6AFF5-0546-C049-2D03-8E1CA9138221}"/>
              </a:ext>
            </a:extLst>
          </p:cNvPr>
          <p:cNvSpPr>
            <a:spLocks noGrp="1"/>
          </p:cNvSpPr>
          <p:nvPr>
            <p:ph type="body" idx="1"/>
          </p:nvPr>
        </p:nvSpPr>
        <p:spPr/>
        <p:txBody>
          <a:bodyPr/>
          <a:lstStyle/>
          <a:p>
            <a:r>
              <a:rPr lang="nl-NL" dirty="0"/>
              <a:t>Uitgaven</a:t>
            </a:r>
          </a:p>
        </p:txBody>
      </p:sp>
      <p:sp>
        <p:nvSpPr>
          <p:cNvPr id="4" name="Tijdelijke aanduiding voor inhoud 3">
            <a:extLst>
              <a:ext uri="{FF2B5EF4-FFF2-40B4-BE49-F238E27FC236}">
                <a16:creationId xmlns:a16="http://schemas.microsoft.com/office/drawing/2014/main" id="{ABC6B0E3-4563-4BF4-2211-E357077AF6A2}"/>
              </a:ext>
            </a:extLst>
          </p:cNvPr>
          <p:cNvSpPr>
            <a:spLocks noGrp="1"/>
          </p:cNvSpPr>
          <p:nvPr>
            <p:ph sz="half" idx="2"/>
          </p:nvPr>
        </p:nvSpPr>
        <p:spPr>
          <a:xfrm>
            <a:off x="708410" y="2505075"/>
            <a:ext cx="5289166" cy="3684588"/>
          </a:xfrm>
        </p:spPr>
        <p:txBody>
          <a:bodyPr>
            <a:noAutofit/>
          </a:bodyPr>
          <a:lstStyle/>
          <a:p>
            <a:r>
              <a:rPr lang="nl-NL" sz="2400" dirty="0"/>
              <a:t>Niet de daadwerkelijk uitgaven maar gestandaardiseerde uitgaven van een huishoudtype</a:t>
            </a:r>
          </a:p>
          <a:p>
            <a:r>
              <a:rPr lang="nl-NL" sz="2400" dirty="0"/>
              <a:t>We kijken naar 23 factoren die door het Nibud, SCP en commissie sociaal minimum zijn opgenomen als uitgaven die noodzakelijk zijn. Sommige lokaal.</a:t>
            </a:r>
          </a:p>
          <a:p>
            <a:endParaRPr lang="nl-NL" sz="2400" dirty="0"/>
          </a:p>
        </p:txBody>
      </p:sp>
      <p:sp>
        <p:nvSpPr>
          <p:cNvPr id="5" name="Tijdelijke aanduiding voor tekst 4">
            <a:extLst>
              <a:ext uri="{FF2B5EF4-FFF2-40B4-BE49-F238E27FC236}">
                <a16:creationId xmlns:a16="http://schemas.microsoft.com/office/drawing/2014/main" id="{CC12B85A-5CB1-D1AA-149B-01344058737E}"/>
              </a:ext>
            </a:extLst>
          </p:cNvPr>
          <p:cNvSpPr>
            <a:spLocks noGrp="1"/>
          </p:cNvSpPr>
          <p:nvPr>
            <p:ph type="body" sz="quarter" idx="3"/>
          </p:nvPr>
        </p:nvSpPr>
        <p:spPr/>
        <p:txBody>
          <a:bodyPr/>
          <a:lstStyle/>
          <a:p>
            <a:r>
              <a:rPr lang="nl-NL" dirty="0"/>
              <a:t>Inkomsten</a:t>
            </a:r>
          </a:p>
        </p:txBody>
      </p:sp>
      <p:sp>
        <p:nvSpPr>
          <p:cNvPr id="6" name="Tijdelijke aanduiding voor inhoud 5">
            <a:extLst>
              <a:ext uri="{FF2B5EF4-FFF2-40B4-BE49-F238E27FC236}">
                <a16:creationId xmlns:a16="http://schemas.microsoft.com/office/drawing/2014/main" id="{A41070A7-7140-FB16-2342-F4F023762817}"/>
              </a:ext>
            </a:extLst>
          </p:cNvPr>
          <p:cNvSpPr>
            <a:spLocks noGrp="1"/>
          </p:cNvSpPr>
          <p:nvPr>
            <p:ph sz="quarter" idx="4"/>
          </p:nvPr>
        </p:nvSpPr>
        <p:spPr/>
        <p:txBody>
          <a:bodyPr>
            <a:normAutofit/>
          </a:bodyPr>
          <a:lstStyle/>
          <a:p>
            <a:r>
              <a:rPr lang="nl-NL" sz="2400" dirty="0"/>
              <a:t>Inkomen uit een vorm van werk;</a:t>
            </a:r>
          </a:p>
          <a:p>
            <a:r>
              <a:rPr lang="nl-NL" sz="2400" dirty="0"/>
              <a:t>Inkomen uit toeslagen.</a:t>
            </a:r>
          </a:p>
        </p:txBody>
      </p:sp>
      <p:pic>
        <p:nvPicPr>
          <p:cNvPr id="8" name="Afbeelding 7" descr="Documenten op bureau">
            <a:extLst>
              <a:ext uri="{FF2B5EF4-FFF2-40B4-BE49-F238E27FC236}">
                <a16:creationId xmlns:a16="http://schemas.microsoft.com/office/drawing/2014/main" id="{1F1D0546-996C-C8E7-B0E3-D5148497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435" y="3399903"/>
            <a:ext cx="5143500" cy="3429000"/>
          </a:xfrm>
          <a:prstGeom prst="rect">
            <a:avLst/>
          </a:prstGeom>
        </p:spPr>
      </p:pic>
      <p:pic>
        <p:nvPicPr>
          <p:cNvPr id="7" name="Afbeelding 6">
            <a:extLst>
              <a:ext uri="{FF2B5EF4-FFF2-40B4-BE49-F238E27FC236}">
                <a16:creationId xmlns:a16="http://schemas.microsoft.com/office/drawing/2014/main" id="{DE824EA9-C7B6-5CFD-790D-60FB05A06582}"/>
              </a:ext>
            </a:extLst>
          </p:cNvPr>
          <p:cNvPicPr>
            <a:picLocks noChangeAspect="1"/>
          </p:cNvPicPr>
          <p:nvPr/>
        </p:nvPicPr>
        <p:blipFill>
          <a:blip r:embed="rId3"/>
          <a:stretch>
            <a:fillRect/>
          </a:stretch>
        </p:blipFill>
        <p:spPr>
          <a:xfrm>
            <a:off x="9878556" y="365125"/>
            <a:ext cx="1605035" cy="232989"/>
          </a:xfrm>
          <a:prstGeom prst="rect">
            <a:avLst/>
          </a:prstGeom>
        </p:spPr>
      </p:pic>
    </p:spTree>
    <p:extLst>
      <p:ext uri="{BB962C8B-B14F-4D97-AF65-F5344CB8AC3E}">
        <p14:creationId xmlns:p14="http://schemas.microsoft.com/office/powerpoint/2010/main" val="28853173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1744</TotalTime>
  <Words>571</Words>
  <Application>Microsoft Office PowerPoint</Application>
  <PresentationFormat>Breedbeeld</PresentationFormat>
  <Paragraphs>91</Paragraphs>
  <Slides>11</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Aptos</vt:lpstr>
      <vt:lpstr>Arial</vt:lpstr>
      <vt:lpstr>Calibri</vt:lpstr>
      <vt:lpstr>Calibri Light</vt:lpstr>
      <vt:lpstr>QuadraatSans-Bold</vt:lpstr>
      <vt:lpstr>Verdana</vt:lpstr>
      <vt:lpstr>Kantoorthema</vt:lpstr>
      <vt:lpstr>Inkomenszekerheid -Klimaatcafe-</vt:lpstr>
      <vt:lpstr>Inkomenszekerheid</vt:lpstr>
      <vt:lpstr>Van armoedebeleid naar inkomenszekerheid</vt:lpstr>
      <vt:lpstr>Beleidsuitgangspunten</vt:lpstr>
      <vt:lpstr>Hoe zag/ziet de systematiek er uit?</vt:lpstr>
      <vt:lpstr>Nieuwe beleid Inkomenszekerheid</vt:lpstr>
      <vt:lpstr>Van minimaregeling tot inkomenszekerheid</vt:lpstr>
      <vt:lpstr>PowerPoint-presentatie</vt:lpstr>
      <vt:lpstr>Uitgaven- en inkomstenkant</vt:lpstr>
      <vt:lpstr>Energielasten</vt:lpstr>
      <vt:lpstr>Vier instrumenten</vt:lpstr>
    </vt:vector>
  </TitlesOfParts>
  <Company>Gemeente Wageningen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Inkomenszekerheid</dc:title>
  <dc:creator>Ubachs, Rabea</dc:creator>
  <cp:lastModifiedBy>Zoeren, Peter van</cp:lastModifiedBy>
  <cp:revision>34</cp:revision>
  <cp:lastPrinted>2023-10-24T16:28:32Z</cp:lastPrinted>
  <dcterms:created xsi:type="dcterms:W3CDTF">2023-10-08T09:28:26Z</dcterms:created>
  <dcterms:modified xsi:type="dcterms:W3CDTF">2025-02-06T07:58:52Z</dcterms:modified>
</cp:coreProperties>
</file>